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65" r:id="rId5"/>
    <p:sldId id="267" r:id="rId6"/>
    <p:sldId id="260" r:id="rId7"/>
    <p:sldId id="271" r:id="rId8"/>
    <p:sldId id="261" r:id="rId9"/>
    <p:sldId id="269" r:id="rId10"/>
    <p:sldId id="262" r:id="rId11"/>
    <p:sldId id="268" r:id="rId12"/>
    <p:sldId id="26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02B"/>
    <a:srgbClr val="273F4F"/>
    <a:srgbClr val="1E3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-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678E-A63F-C05A-69AE-18F601AD8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59396-0703-325B-9F52-A6F1529A1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75BB3-95FF-7839-7E62-2E9377F3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922DB-6205-826D-0523-A790912A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D215-F5C4-F419-30FF-87EE9D13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ACD3-21BA-44F6-1B2C-4E56D739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3170-E0F3-7978-1B49-FD8596EAD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7A052-B640-BF26-A50C-33C8C095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78F96-BAC5-AF75-F673-4D47E539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95A79-E74D-3510-AA19-C065546A1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9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093973-632F-177A-7262-35A06E0BE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1361D-2C76-D4E7-74D8-720FA86A2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9A144-C7B5-5C39-FA0B-8F1569B6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09FC-5A50-0D01-1280-9D956D24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81F34-1A91-8C7A-9C0F-C0EA9A8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5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BDE8-8EBB-6EFB-1EBF-4F4C9703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500A-B219-6B4F-4B75-8F2EA8968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E7F6-2AE9-6CAB-0191-A2562196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700F-FC45-2E3C-C025-F3EBC925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CE97-9653-D1D6-E01C-FDFC448E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4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30B3-EF8C-D216-35A7-2319A69E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31355-6D06-609F-E0B5-B1BE022D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297C-6412-F08F-5F4E-CB60265F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E3596-91C3-C750-48CF-528B00A0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882C9-3B27-8385-529A-85B03C52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5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E1CC-A607-4B49-1A42-3E5F8915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2B9DF-B4B6-2360-D18E-7ADFBF351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FC739-BA9C-D9EF-91B1-15D916784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F3D46-46AC-18AE-F94D-D33C67ED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B981B-2EED-2CC9-D857-C2EF5C4E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4128B-10CE-A036-9DB2-CCEC3DE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6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8765-0BC3-6642-DB9C-9F35787C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0B821-C93E-9D4F-694B-690014497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8AF7D-C5B6-698A-0B10-6CB2B07F1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67F35-A3C1-93E4-E916-3E3CED733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7EE35-DE3D-C707-5DFF-9209D5AF5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FD823B-6D4A-78D2-9B85-379E969B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394F2-72C5-7EE6-A70E-E0262113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890E4-9751-C238-9F81-BF5B20B7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4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3FFE-467E-CA96-0502-6F16576E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CE55C-B422-F7C3-436B-0E17BF8A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27131-F35B-2D9C-02C7-65A98303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365BE-1612-28F1-1D4C-60D4B8A0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4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20E23-8027-E643-6EE0-9C941304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E3D52-8455-22E0-478B-C56BD88A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FA274-032C-AA59-149C-58108A26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2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E5BA-BAAC-B24B-F85C-327899C6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81449-0485-2528-D270-0D32B9355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F4624-BEC5-2F7E-277F-5BF10A7CD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605E0-6FC7-A1A5-0709-13874848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DCB8-21D9-D156-F837-FFE7BBF9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1265-CA9B-9CB6-F4C8-3232F02E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1BF9-086C-7128-DF77-2BB9BA320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B4FCE1-6077-4E84-9500-5297834CE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28A48-C615-3E54-AA86-153F6C9C2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4141A-D540-263A-C24D-C1120519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95266-A109-8BFF-C9B4-F6EF453A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6CD52-4C19-5336-116A-528AEADE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0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7EB99-9D81-4ADF-EF34-53BD96AE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F7FB0-D754-307F-B7B1-62919FB23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A50E0-B488-8ED7-9205-1DF891674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51C8E2-6900-4483-90B0-6D865A8536E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4E41-1B3A-D658-3A6E-67E0BD79C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4AD8F-16B4-1A7E-F2F8-EA10C9F3F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CAD6F9-25C1-4335-923A-6F8D633D3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8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ucaMasiero/Vehicle-Space-Occupanc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hyperlink" Target="https://github.com/LucaMasiero/Vehicle-Space-Occupancy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LucaMasiero/Vehicle-Space-Occupancy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7390F0-D10F-F30D-8DA9-D83430D29E88}"/>
              </a:ext>
            </a:extLst>
          </p:cNvPr>
          <p:cNvSpPr txBox="1"/>
          <p:nvPr/>
        </p:nvSpPr>
        <p:spPr>
          <a:xfrm>
            <a:off x="5087937" y="509364"/>
            <a:ext cx="201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IACV </a:t>
            </a:r>
            <a:r>
              <a:rPr lang="en-US" sz="2800" dirty="0">
                <a:latin typeface="Aptos Narrow" panose="020B0004020202020204" pitchFamily="34" charset="0"/>
              </a:rPr>
              <a:t>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069F4-CC08-65AB-FEB3-5CD2CC9BF11B}"/>
              </a:ext>
            </a:extLst>
          </p:cNvPr>
          <p:cNvSpPr txBox="1"/>
          <p:nvPr/>
        </p:nvSpPr>
        <p:spPr>
          <a:xfrm>
            <a:off x="3884530" y="937393"/>
            <a:ext cx="442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Vehicle Space Occupancy</a:t>
            </a:r>
            <a:endParaRPr lang="en-US" sz="2800" b="1" dirty="0"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CDEB9-B769-5828-607C-7FDFB87D5EE6}"/>
              </a:ext>
            </a:extLst>
          </p:cNvPr>
          <p:cNvSpPr txBox="1"/>
          <p:nvPr/>
        </p:nvSpPr>
        <p:spPr>
          <a:xfrm>
            <a:off x="5213292" y="1403188"/>
            <a:ext cx="176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ptos Narrow" panose="020B0004020202020204" pitchFamily="34" charset="0"/>
              </a:rPr>
              <a:t>A.A. 2024-2025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9DAF3F-2223-1AF7-4585-8CAEB64A1EB0}"/>
              </a:ext>
            </a:extLst>
          </p:cNvPr>
          <p:cNvGrpSpPr/>
          <p:nvPr/>
        </p:nvGrpSpPr>
        <p:grpSpPr>
          <a:xfrm>
            <a:off x="2487331" y="2384442"/>
            <a:ext cx="7217337" cy="1015663"/>
            <a:chOff x="3405206" y="3157728"/>
            <a:chExt cx="518874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839F82-EA77-72EC-F9E7-6A0B0220255C}"/>
                </a:ext>
              </a:extLst>
            </p:cNvPr>
            <p:cNvSpPr txBox="1"/>
            <p:nvPr/>
          </p:nvSpPr>
          <p:spPr>
            <a:xfrm>
              <a:off x="3405206" y="3157728"/>
              <a:ext cx="252080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Ermelinda Giulivo</a:t>
              </a:r>
            </a:p>
            <a:p>
              <a:pPr algn="ctr"/>
              <a:r>
                <a:rPr lang="en-US" sz="2000" dirty="0">
                  <a:latin typeface="Aptos Narrow" panose="020B0004020202020204" pitchFamily="34" charset="0"/>
                </a:rPr>
                <a:t>10790499</a:t>
              </a:r>
            </a:p>
            <a:p>
              <a:pPr algn="ctr"/>
              <a:r>
                <a:rPr lang="en-US" sz="2000" dirty="0">
                  <a:latin typeface="Aptos Narrow" panose="020B0004020202020204" pitchFamily="34" charset="0"/>
                </a:rPr>
                <a:t>ermelinda.giulivo@mail.polimi.it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3DE63-316A-3D20-C4B6-D4A8F1F3A11C}"/>
                </a:ext>
              </a:extLst>
            </p:cNvPr>
            <p:cNvSpPr txBox="1"/>
            <p:nvPr/>
          </p:nvSpPr>
          <p:spPr>
            <a:xfrm>
              <a:off x="6286387" y="3157728"/>
              <a:ext cx="23075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Luca Masiero</a:t>
              </a:r>
            </a:p>
            <a:p>
              <a:pPr algn="ctr"/>
              <a:r>
                <a:rPr lang="en-US" sz="2000" dirty="0">
                  <a:latin typeface="Aptos Narrow" panose="020B0004020202020204" pitchFamily="34" charset="0"/>
                </a:rPr>
                <a:t>10683660</a:t>
              </a:r>
            </a:p>
            <a:p>
              <a:pPr algn="ctr"/>
              <a:r>
                <a:rPr lang="en-US" sz="2000" dirty="0">
                  <a:latin typeface="Aptos Narrow" panose="020B0004020202020204" pitchFamily="34" charset="0"/>
                </a:rPr>
                <a:t>luca3.masiero@mail.polimi.it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E6C994-6B33-A3A7-74F1-A64EDF75E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05" y="4478164"/>
            <a:ext cx="2264390" cy="16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ack cat in a circle&#10;&#10;AI-generated content may be incorrect.">
            <a:extLst>
              <a:ext uri="{FF2B5EF4-FFF2-40B4-BE49-F238E27FC236}">
                <a16:creationId xmlns:a16="http://schemas.microsoft.com/office/drawing/2014/main" id="{053F3C0D-3D45-1219-F8BF-9EA146BF7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7" y="327783"/>
            <a:ext cx="609610" cy="6096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6BB1CB-8149-3B4C-4AF5-EA6F6A5D3A58}"/>
              </a:ext>
            </a:extLst>
          </p:cNvPr>
          <p:cNvSpPr txBox="1"/>
          <p:nvPr/>
        </p:nvSpPr>
        <p:spPr>
          <a:xfrm>
            <a:off x="958674" y="432533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ptos Narrow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87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871C7-6A8C-B7A5-FF06-33FF7CB5E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D30CDA0B-23F9-4E3F-C962-68C6C90620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CEB9E-76A6-117F-7AA0-ECE8F0B30887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FE44C-ED1A-5623-9029-E66F01A1B621}"/>
              </a:ext>
            </a:extLst>
          </p:cNvPr>
          <p:cNvSpPr txBox="1"/>
          <p:nvPr/>
        </p:nvSpPr>
        <p:spPr>
          <a:xfrm>
            <a:off x="1137726" y="1116878"/>
            <a:ext cx="2412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Method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DA179B-AED1-C556-9D0F-2FC82F799B58}"/>
                  </a:ext>
                </a:extLst>
              </p:cNvPr>
              <p:cNvSpPr txBox="1"/>
              <p:nvPr/>
            </p:nvSpPr>
            <p:spPr>
              <a:xfrm>
                <a:off x="1137728" y="1717334"/>
                <a:ext cx="517657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Once the normal vector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600" b="1" dirty="0">
                    <a:latin typeface="Aptos Narrow" panose="020B0004020202020204" pitchFamily="34" charset="0"/>
                  </a:rPr>
                  <a:t>, </a:t>
                </a:r>
                <a:r>
                  <a:rPr lang="en-US" sz="1600" dirty="0">
                    <a:latin typeface="Aptos Narrow" panose="020B0004020202020204" pitchFamily="34" charset="0"/>
                  </a:rPr>
                  <a:t>defining the plane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, has been defined through the iterative optimization process, we can compute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definitive distance</a:t>
                </a:r>
                <a:r>
                  <a:rPr lang="en-US" sz="1600" dirty="0">
                    <a:latin typeface="Aptos Narrow" panose="020B0004020202020204" pitchFamily="34" charset="0"/>
                  </a:rPr>
                  <a:t> of the car from the camera in each frame, using again the same back-projection and intersection formula shown in the previous slide.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To improve the robustness of the method, accounting for any error introduced by small displacements of the camera between one frame and the next, it is always a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good idea to use DLT </a:t>
                </a:r>
                <a:r>
                  <a:rPr lang="en-US" sz="1600" dirty="0">
                    <a:latin typeface="Aptos Narrow" panose="020B0004020202020204" pitchFamily="34" charset="0"/>
                  </a:rPr>
                  <a:t>(Direct Linear Transform) to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align the frames</a:t>
                </a:r>
                <a:r>
                  <a:rPr lang="en-US" sz="1600" dirty="0">
                    <a:latin typeface="Aptos Narrow" panose="020B0004020202020204" pitchFamily="34" charset="0"/>
                  </a:rPr>
                  <a:t>. This can be easily implemented by selecting four additional feature points from every frame. 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DA179B-AED1-C556-9D0F-2FC82F79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8" y="1717334"/>
                <a:ext cx="5176576" cy="3539430"/>
              </a:xfrm>
              <a:prstGeom prst="rect">
                <a:avLst/>
              </a:prstGeom>
              <a:blipFill>
                <a:blip r:embed="rId3"/>
                <a:stretch>
                  <a:fillRect l="-707" t="-517" r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37358B8-7CF2-347D-89CB-F9C7DFC9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92" y="1915332"/>
            <a:ext cx="4716254" cy="35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4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40A93-F694-31D4-B4D9-9D2117F4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17E21937-02A5-1E21-C800-BFDE776B74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F10AF7-98CA-36C1-F317-1D9CF2D401A4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4E297-76AC-AF25-0044-120054BF878F}"/>
              </a:ext>
            </a:extLst>
          </p:cNvPr>
          <p:cNvSpPr txBox="1"/>
          <p:nvPr/>
        </p:nvSpPr>
        <p:spPr>
          <a:xfrm>
            <a:off x="1137726" y="1116878"/>
            <a:ext cx="2340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Testing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27F25-582D-8578-A267-11FE84AB2080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To evaluate the correctness of the algorithm we tested it on a much simpler scenario: we used a pen to simulate the segment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and moved on a table as a car would do on a road.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27F25-582D-8578-A267-11FE84AB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584775"/>
              </a:xfrm>
              <a:prstGeom prst="rect">
                <a:avLst/>
              </a:prstGeom>
              <a:blipFill>
                <a:blip r:embed="rId3"/>
                <a:stretch>
                  <a:fillRect l="-38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C587CC7-15F5-4AA1-72A2-311F1D9D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60" y="4664807"/>
            <a:ext cx="2432414" cy="1825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E9309-EE7C-EA14-3018-BB34793E8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487" y="2570724"/>
            <a:ext cx="2432415" cy="1825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B5A2E-2FA9-991B-2047-E4C3CB4C8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755" y="2603524"/>
            <a:ext cx="2432416" cy="1825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2FB592-3FDB-4DAB-E77C-C4CAC92DB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976" y="2524318"/>
            <a:ext cx="3181894" cy="32918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C308EF-5796-6CD9-7A1F-85AD9D59978D}"/>
              </a:ext>
            </a:extLst>
          </p:cNvPr>
          <p:cNvSpPr txBox="1"/>
          <p:nvPr/>
        </p:nvSpPr>
        <p:spPr>
          <a:xfrm>
            <a:off x="1136123" y="2477705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158DC7-A822-13E8-0418-259AE27C2328}"/>
              </a:ext>
            </a:extLst>
          </p:cNvPr>
          <p:cNvSpPr txBox="1"/>
          <p:nvPr/>
        </p:nvSpPr>
        <p:spPr>
          <a:xfrm>
            <a:off x="4552131" y="2477705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34A4D-9A20-0437-EFCA-BF42AA6B4D4F}"/>
              </a:ext>
            </a:extLst>
          </p:cNvPr>
          <p:cNvSpPr txBox="1"/>
          <p:nvPr/>
        </p:nvSpPr>
        <p:spPr>
          <a:xfrm>
            <a:off x="3035428" y="4546899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272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FAAE4-1A31-AF0D-6117-C4E9AA35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8834EBEF-D943-9EC1-13BD-A28E063DC8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24BA97-01BF-F9A0-D414-4E4A214050AA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FFCBF-BD56-BEBE-D15F-CFC61AFD251B}"/>
              </a:ext>
            </a:extLst>
          </p:cNvPr>
          <p:cNvSpPr txBox="1"/>
          <p:nvPr/>
        </p:nvSpPr>
        <p:spPr>
          <a:xfrm>
            <a:off x="1137726" y="1116878"/>
            <a:ext cx="2403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Results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3345-D5CC-6DA3-A1B0-70E6359FACD5}"/>
              </a:ext>
            </a:extLst>
          </p:cNvPr>
          <p:cNvSpPr txBox="1"/>
          <p:nvPr/>
        </p:nvSpPr>
        <p:spPr>
          <a:xfrm>
            <a:off x="1137727" y="1717334"/>
            <a:ext cx="954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The results, using car frames, were satisfactory and sufficiently accurate for our purposes. Thanks to the testing phase and to the use of DLT, as a preprocessing step, the algorithm seems to be quite robust.</a:t>
            </a:r>
          </a:p>
        </p:txBody>
      </p:sp>
      <p:pic>
        <p:nvPicPr>
          <p:cNvPr id="7" name="Picture 6" descr="A car parked on a road&#10;&#10;AI-generated content may be incorrect.">
            <a:extLst>
              <a:ext uri="{FF2B5EF4-FFF2-40B4-BE49-F238E27FC236}">
                <a16:creationId xmlns:a16="http://schemas.microsoft.com/office/drawing/2014/main" id="{EFE715A1-DDD1-7C1D-9B69-40AD5DF2B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51" y="2549933"/>
            <a:ext cx="2594015" cy="1945512"/>
          </a:xfrm>
          <a:prstGeom prst="rect">
            <a:avLst/>
          </a:prstGeom>
        </p:spPr>
      </p:pic>
      <p:pic>
        <p:nvPicPr>
          <p:cNvPr id="9" name="Picture 8" descr="A car on the road&#10;&#10;AI-generated content may be incorrect.">
            <a:extLst>
              <a:ext uri="{FF2B5EF4-FFF2-40B4-BE49-F238E27FC236}">
                <a16:creationId xmlns:a16="http://schemas.microsoft.com/office/drawing/2014/main" id="{8B5D3A97-3589-7F54-EA72-E1FBB0734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81" y="2549933"/>
            <a:ext cx="2594016" cy="1945512"/>
          </a:xfrm>
          <a:prstGeom prst="rect">
            <a:avLst/>
          </a:prstGeom>
        </p:spPr>
      </p:pic>
      <p:pic>
        <p:nvPicPr>
          <p:cNvPr id="11" name="Picture 10" descr="A blue car on a road&#10;&#10;AI-generated content may be incorrect.">
            <a:extLst>
              <a:ext uri="{FF2B5EF4-FFF2-40B4-BE49-F238E27FC236}">
                <a16:creationId xmlns:a16="http://schemas.microsoft.com/office/drawing/2014/main" id="{5AFC0E64-6B02-47C4-915E-DCDF81D7C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81" y="4743269"/>
            <a:ext cx="2594016" cy="1945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17FC75-587A-5779-6EB1-81E539890E9C}"/>
              </a:ext>
            </a:extLst>
          </p:cNvPr>
          <p:cNvSpPr txBox="1"/>
          <p:nvPr/>
        </p:nvSpPr>
        <p:spPr>
          <a:xfrm>
            <a:off x="901343" y="2440634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44437-FB01-7BD4-F18F-627C9C7D236C}"/>
              </a:ext>
            </a:extLst>
          </p:cNvPr>
          <p:cNvSpPr txBox="1"/>
          <p:nvPr/>
        </p:nvSpPr>
        <p:spPr>
          <a:xfrm>
            <a:off x="3921932" y="2428277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C5852-2247-6778-422E-A84B4E06C26B}"/>
              </a:ext>
            </a:extLst>
          </p:cNvPr>
          <p:cNvSpPr txBox="1"/>
          <p:nvPr/>
        </p:nvSpPr>
        <p:spPr>
          <a:xfrm>
            <a:off x="2343445" y="4633397"/>
            <a:ext cx="333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BB00FA-A70F-1F83-8CB4-46E843300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645" y="2714990"/>
            <a:ext cx="3617704" cy="32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01DA-F5DD-FF72-8560-BCCE1EAC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D0D3BC-A9EA-1795-EA5C-0F0D43C82854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7162229D-4D3B-9831-BF06-24477B3D45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7BD35-B9A9-D0A7-4F70-1F4989E67A11}"/>
              </a:ext>
            </a:extLst>
          </p:cNvPr>
          <p:cNvSpPr txBox="1"/>
          <p:nvPr/>
        </p:nvSpPr>
        <p:spPr>
          <a:xfrm>
            <a:off x="1137726" y="1116878"/>
            <a:ext cx="414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Small Demonstration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FC4A2-F5AD-E1EF-7D8E-635562B5744D}"/>
              </a:ext>
            </a:extLst>
          </p:cNvPr>
          <p:cNvSpPr txBox="1"/>
          <p:nvPr/>
        </p:nvSpPr>
        <p:spPr>
          <a:xfrm>
            <a:off x="7914969" y="1055322"/>
            <a:ext cx="3883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This and other videos can be found in the README.md file in the </a:t>
            </a:r>
            <a:r>
              <a:rPr lang="en-US" sz="1600" dirty="0">
                <a:latin typeface="Aptos Narrow" panose="020B0004020202020204" pitchFamily="34" charset="0"/>
                <a:hlinkClick r:id="rId5"/>
              </a:rPr>
              <a:t>GitHub repository</a:t>
            </a:r>
            <a:r>
              <a:rPr lang="en-US" sz="1600" dirty="0">
                <a:latin typeface="Aptos Narrow" panose="020B0004020202020204" pitchFamily="34" charset="0"/>
              </a:rPr>
              <a:t>.</a:t>
            </a:r>
          </a:p>
        </p:txBody>
      </p:sp>
      <p:pic>
        <p:nvPicPr>
          <p:cNvPr id="7" name="P2-DLT-precooked">
            <a:hlinkClick r:id="" action="ppaction://media"/>
            <a:extLst>
              <a:ext uri="{FF2B5EF4-FFF2-40B4-BE49-F238E27FC236}">
                <a16:creationId xmlns:a16="http://schemas.microsoft.com/office/drawing/2014/main" id="{069CB7B4-AE38-E23B-FF84-A89931E489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3133" y="1749077"/>
            <a:ext cx="8185731" cy="46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1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ABD4A-3DC9-5D3E-1E44-7922E6A3E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D1C063-A492-BC98-2474-0DC5CEB8445E}"/>
              </a:ext>
            </a:extLst>
          </p:cNvPr>
          <p:cNvSpPr txBox="1"/>
          <p:nvPr/>
        </p:nvSpPr>
        <p:spPr>
          <a:xfrm>
            <a:off x="1137726" y="111687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ptos Narrow" panose="020B0004020202020204" pitchFamily="34" charset="0"/>
              </a:rPr>
              <a:t>Project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D7682C-437D-7022-5479-6C2EFEBC1B7F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DBC54E44-55C0-CA4B-31DF-40DC4C40C9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A91EC-6E77-7D0D-BA6F-7ADDBD92438A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For this project, we considered a simplified scenario regarding the possible situations a vehicle may encounter on the road. Our goal is not to present a fully developed, real-world application, but rather to provide a </a:t>
                </a:r>
                <a:r>
                  <a:rPr lang="en-US" sz="1600" b="1" dirty="0"/>
                  <a:t>proof of concept</a:t>
                </a:r>
                <a:r>
                  <a:rPr lang="en-US" sz="1600" dirty="0"/>
                  <a:t> and evaluate classical image analysis methods for localizing a vehicle on the road, without relying on Machine Learning or Deep Learning techniques.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assumptions</a:t>
                </a:r>
                <a:r>
                  <a:rPr lang="en-US" sz="1600" dirty="0">
                    <a:latin typeface="Aptos Narrow" panose="020B0004020202020204" pitchFamily="34" charset="0"/>
                  </a:rPr>
                  <a:t> that were made are the following: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The camera is fixed; it doesn’t move between one frame and the next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The calibration matrix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of the camera is known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The CAD model of the vehicle is available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The road is perfectly planar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In particular, the project was organized in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two points</a:t>
                </a:r>
                <a:r>
                  <a:rPr lang="en-US" sz="1600" dirty="0">
                    <a:latin typeface="Aptos Narrow" panose="020B0004020202020204" pitchFamily="34" charset="0"/>
                  </a:rPr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Single frame vehicle localization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Aptos Narrow" panose="020B0004020202020204" pitchFamily="34" charset="0"/>
                  </a:rPr>
                  <a:t>Multi-frame trajectory estimation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A91EC-6E77-7D0D-BA6F-7ADDBD924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3539430"/>
              </a:xfrm>
              <a:prstGeom prst="rect">
                <a:avLst/>
              </a:prstGeom>
              <a:blipFill>
                <a:blip r:embed="rId3"/>
                <a:stretch>
                  <a:fillRect l="-383" t="-517"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60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02055-1002-027F-2FB8-8D3165A08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92736C-F290-3C93-A2E1-BC45E85BAAFF}"/>
              </a:ext>
            </a:extLst>
          </p:cNvPr>
          <p:cNvSpPr txBox="1"/>
          <p:nvPr/>
        </p:nvSpPr>
        <p:spPr>
          <a:xfrm>
            <a:off x="1137726" y="1116878"/>
            <a:ext cx="2665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1 &gt;&gt; </a:t>
            </a:r>
            <a:r>
              <a:rPr lang="en-US" sz="2400" b="1" dirty="0">
                <a:latin typeface="Aptos Narrow" panose="020B0004020202020204" pitchFamily="34" charset="0"/>
              </a:rPr>
              <a:t>Objective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901FA-D494-DDC6-4989-1B510D2D8FD6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598489CE-899B-F61B-93D6-3F7E69AEE2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1577A-81EA-F5DB-A62B-8DEE5E98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527" y="2748385"/>
            <a:ext cx="3730907" cy="2799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F08BBE-0167-DF4C-E63F-CAB97BDC6B45}"/>
                  </a:ext>
                </a:extLst>
              </p:cNvPr>
              <p:cNvSpPr txBox="1"/>
              <p:nvPr/>
            </p:nvSpPr>
            <p:spPr>
              <a:xfrm>
                <a:off x="1137727" y="1726478"/>
                <a:ext cx="5135057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Determine the position of the vehicle with respect to a fixed camera using a single image. </a:t>
                </a: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Four features can be used: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Narrow" panose="020B0004020202020204" pitchFamily="34" charset="0"/>
                  </a:rPr>
                  <a:t>two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symmetric points</a:t>
                </a:r>
                <a:r>
                  <a:rPr lang="en-US" sz="1600" dirty="0">
                    <a:latin typeface="Aptos Narrow" panose="020B0004020202020204" pitchFamily="34" charset="0"/>
                  </a:rPr>
                  <a:t> belonging to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taillights</a:t>
                </a:r>
                <a:r>
                  <a:rPr lang="en-US" sz="1600" dirty="0">
                    <a:latin typeface="Aptos Narrow" panose="020B0004020202020204" pitchFamily="34" charset="0"/>
                  </a:rPr>
                  <a:t> </a:t>
                </a:r>
                <a:r>
                  <a:rPr lang="en-US" sz="1600" dirty="0"/>
                  <a:t>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(left)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(right)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Narrow" panose="020B0004020202020204" pitchFamily="34" charset="0"/>
                  </a:rPr>
                  <a:t>two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corners of the license plate </a:t>
                </a:r>
                <a:r>
                  <a:rPr lang="en-US" sz="1600" dirty="0"/>
                  <a:t>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(</a:t>
                </a:r>
                <a:r>
                  <a:rPr lang="en-US" sz="1600" dirty="0">
                    <a:latin typeface="Aptos Narrow" panose="020B0004020202020204" pitchFamily="34" charset="0"/>
                  </a:rPr>
                  <a:t>bottom-right)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(bottom-left)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The known parameters of the car are the distance between the taillights (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) and the length of the license plate (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).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F08BBE-0167-DF4C-E63F-CAB97BDC6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26478"/>
                <a:ext cx="5135057" cy="2831544"/>
              </a:xfrm>
              <a:prstGeom prst="rect">
                <a:avLst/>
              </a:prstGeom>
              <a:blipFill>
                <a:blip r:embed="rId4"/>
                <a:stretch>
                  <a:fillRect l="-713" t="-645" r="-238" b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16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0FB7F-7EF0-B698-32D8-7526AE5D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841CAD-A653-3198-A809-FEFF0AE2DC27}"/>
              </a:ext>
            </a:extLst>
          </p:cNvPr>
          <p:cNvSpPr txBox="1"/>
          <p:nvPr/>
        </p:nvSpPr>
        <p:spPr>
          <a:xfrm>
            <a:off x="1137726" y="1116878"/>
            <a:ext cx="2438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1 &gt;&gt;</a:t>
            </a:r>
            <a:r>
              <a:rPr lang="en-US" sz="2400" b="1" dirty="0">
                <a:latin typeface="Aptos Narrow" panose="020B0004020202020204" pitchFamily="34" charset="0"/>
              </a:rPr>
              <a:t> Method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81F51-68D7-5921-3462-4727E52739C5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9C2EA3BB-CB64-50AD-B2E0-CC71B60E11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E0564E-E837-C4BE-8883-4BED34AA97B0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2860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What we know is that the two segments connecting respectively, the taillights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 and the license plate’s corners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), belong to parallel lines. We can compute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point at infinity </a:t>
                </a:r>
                <a:r>
                  <a:rPr lang="en-US" sz="1600" dirty="0">
                    <a:latin typeface="Aptos Narrow" panose="020B00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 as their intersection:</a:t>
                </a:r>
              </a:p>
              <a:p>
                <a:endParaRPr lang="en-US" sz="1600" b="1" dirty="0">
                  <a:latin typeface="Aptos Narrow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latin typeface="Aptos Narrow" panose="020B0004020202020204" pitchFamily="34" charset="0"/>
                </a:endParaRPr>
              </a:p>
              <a:p>
                <a:endParaRPr lang="en-US" sz="1600" b="1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Then, compute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back-projection rays</a:t>
                </a:r>
                <a:r>
                  <a:rPr lang="en-US" sz="1600" dirty="0">
                    <a:latin typeface="Aptos Narrow" panose="020B0004020202020204" pitchFamily="34" charset="0"/>
                  </a:rPr>
                  <a:t> of each feature point and the one of the point at infinity, which correspond to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direction of those segments in the world</a:t>
                </a:r>
                <a:r>
                  <a:rPr lang="en-US" sz="1600" dirty="0">
                    <a:latin typeface="Aptos Narrow" panose="020B0004020202020204" pitchFamily="34" charset="0"/>
                  </a:rPr>
                  <a:t>. We can now compute the angles (</a:t>
                </a:r>
                <a:r>
                  <a:rPr lang="el-GR" sz="1600" dirty="0">
                    <a:latin typeface="Aptos Narrow" panose="020B0004020202020204" pitchFamily="34" charset="0"/>
                  </a:rPr>
                  <a:t>β</a:t>
                </a:r>
                <a:r>
                  <a:rPr lang="en-US" sz="1600" dirty="0">
                    <a:latin typeface="Aptos Narrow" panose="020B0004020202020204" pitchFamily="34" charset="0"/>
                  </a:rPr>
                  <a:t>,</a:t>
                </a:r>
                <a:r>
                  <a:rPr lang="el-GR" sz="1600" dirty="0">
                    <a:latin typeface="Aptos Narrow" panose="020B0004020202020204" pitchFamily="34" charset="0"/>
                  </a:rPr>
                  <a:t>γ</a:t>
                </a:r>
                <a:r>
                  <a:rPr lang="en-US" sz="1600" dirty="0">
                    <a:latin typeface="Aptos Narrow" panose="020B0004020202020204" pitchFamily="34" charset="0"/>
                  </a:rPr>
                  <a:t>) between the back-projection rays of the taillights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), or the license plate’s corners, and the direction of the parallel segments (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Aptos Narrow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60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E0564E-E837-C4BE-8883-4BED34AA9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2860014"/>
              </a:xfrm>
              <a:prstGeom prst="rect">
                <a:avLst/>
              </a:prstGeom>
              <a:blipFill>
                <a:blip r:embed="rId3"/>
                <a:stretch>
                  <a:fillRect l="-383" t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diagram of lines and dots&#10;&#10;AI-generated content may be incorrect.">
            <a:extLst>
              <a:ext uri="{FF2B5EF4-FFF2-40B4-BE49-F238E27FC236}">
                <a16:creationId xmlns:a16="http://schemas.microsoft.com/office/drawing/2014/main" id="{E4B868B8-2111-0D23-C049-BE0B3D631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32" y="4492966"/>
            <a:ext cx="8860536" cy="17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2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63610-02EB-4111-8D38-0124D4001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831F19-1A6A-1914-3F7A-C1C8F3E70932}"/>
              </a:ext>
            </a:extLst>
          </p:cNvPr>
          <p:cNvSpPr txBox="1"/>
          <p:nvPr/>
        </p:nvSpPr>
        <p:spPr>
          <a:xfrm>
            <a:off x="1137726" y="1116878"/>
            <a:ext cx="2438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1 &gt;&gt;</a:t>
            </a:r>
            <a:r>
              <a:rPr lang="en-US" sz="2400" b="1" dirty="0">
                <a:latin typeface="Aptos Narrow" panose="020B0004020202020204" pitchFamily="34" charset="0"/>
              </a:rPr>
              <a:t> Method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A2E03-BBAC-AD0A-31A1-8BDFF97A1652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01073F6F-49AB-D701-347F-3470478169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22ADE6-D92F-5AFC-2FFE-1F151B459A28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1988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We end up with two triangles where we know the length of one side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 and the amplitude of two angles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). With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law of cosines, </a:t>
                </a:r>
                <a:r>
                  <a:rPr lang="en-US" sz="1600" dirty="0">
                    <a:latin typeface="Aptos Narrow" panose="020B0004020202020204" pitchFamily="34" charset="0"/>
                  </a:rPr>
                  <a:t>we can compute the remaining properties and,  in particular, the lengths of the other two sides, which are the distances of the two feature points from the camera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).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22ADE6-D92F-5AFC-2FFE-1F151B459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1988942"/>
              </a:xfrm>
              <a:prstGeom prst="rect">
                <a:avLst/>
              </a:prstGeom>
              <a:blipFill>
                <a:blip r:embed="rId3"/>
                <a:stretch>
                  <a:fillRect l="-383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lines and dots&#10;&#10;AI-generated content may be incorrect.">
            <a:extLst>
              <a:ext uri="{FF2B5EF4-FFF2-40B4-BE49-F238E27FC236}">
                <a16:creationId xmlns:a16="http://schemas.microsoft.com/office/drawing/2014/main" id="{7CD0D91B-89AF-8950-6F65-603E8F088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32" y="4492966"/>
            <a:ext cx="8860536" cy="17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8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557C-1C20-E231-DBAE-9A238E49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593A0-3CCE-E336-B810-801819212964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40827585-F089-57DA-FA0E-EFE28D28D7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81033-3158-9BD9-FC5F-AEB48B5596F3}"/>
              </a:ext>
            </a:extLst>
          </p:cNvPr>
          <p:cNvSpPr txBox="1"/>
          <p:nvPr/>
        </p:nvSpPr>
        <p:spPr>
          <a:xfrm>
            <a:off x="1137727" y="1717334"/>
            <a:ext cx="9545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The results obtained were </a:t>
            </a:r>
            <a:r>
              <a:rPr lang="en-US" sz="1600" b="1" dirty="0">
                <a:latin typeface="Aptos Narrow" panose="020B0004020202020204" pitchFamily="34" charset="0"/>
              </a:rPr>
              <a:t>sufficiently good</a:t>
            </a:r>
            <a:r>
              <a:rPr lang="en-US" sz="1600" dirty="0">
                <a:latin typeface="Aptos Narrow" panose="020B0004020202020204" pitchFamily="34" charset="0"/>
              </a:rPr>
              <a:t>, even though not perfect. A possible source of error may be the manual feature selection.</a:t>
            </a:r>
          </a:p>
          <a:p>
            <a:endParaRPr lang="en-US" sz="1600" dirty="0">
              <a:latin typeface="Aptos Narrow" panose="020B0004020202020204" pitchFamily="34" charset="0"/>
            </a:endParaRPr>
          </a:p>
          <a:p>
            <a:r>
              <a:rPr lang="en-US" sz="1600" dirty="0">
                <a:latin typeface="Aptos Narrow" panose="020B0004020202020204" pitchFamily="34" charset="0"/>
              </a:rPr>
              <a:t>What we have noticed is that the algorithm is quite robust when the car is near to the camera, while it becomes </a:t>
            </a:r>
            <a:r>
              <a:rPr lang="en-US" sz="1600" b="1" dirty="0">
                <a:latin typeface="Aptos Narrow" panose="020B0004020202020204" pitchFamily="34" charset="0"/>
              </a:rPr>
              <a:t>less accurate when the car is further away</a:t>
            </a:r>
            <a:r>
              <a:rPr lang="en-US" sz="1600" dirty="0">
                <a:latin typeface="Aptos Narrow" panose="020B0004020202020204" pitchFamily="34" charset="0"/>
              </a:rPr>
              <a:t> from the camera. This can be expected since the two feature segments get smaller causing considerable movements of the intersection point even with small changes in the features coordinates.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45D99-FE26-6CB4-0788-D1E675B6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520" y="3991968"/>
            <a:ext cx="3218892" cy="2062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8F5FD-BBE8-B0D2-9653-97AE1F91E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12" y="3991968"/>
            <a:ext cx="2491022" cy="2062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D9E6A6-8A78-1024-CE24-1E959A52E8D8}"/>
              </a:ext>
            </a:extLst>
          </p:cNvPr>
          <p:cNvSpPr txBox="1"/>
          <p:nvPr/>
        </p:nvSpPr>
        <p:spPr>
          <a:xfrm>
            <a:off x="1137726" y="1116878"/>
            <a:ext cx="2403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1 &gt;&gt; </a:t>
            </a:r>
            <a:r>
              <a:rPr lang="en-US" sz="2400" b="1" dirty="0">
                <a:latin typeface="Aptos Narrow" panose="020B0004020202020204" pitchFamily="34" charset="0"/>
              </a:rPr>
              <a:t>Results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pic>
        <p:nvPicPr>
          <p:cNvPr id="12" name="Picture 11" descr="A car parked on a road&#10;&#10;AI-generated content may be incorrect.">
            <a:extLst>
              <a:ext uri="{FF2B5EF4-FFF2-40B4-BE49-F238E27FC236}">
                <a16:creationId xmlns:a16="http://schemas.microsoft.com/office/drawing/2014/main" id="{8F3E3920-4141-6D30-6583-3A0B8FAC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2" y="3715427"/>
            <a:ext cx="3486912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5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01DA-F5DD-FF72-8560-BCCE1EAC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D0D3BC-A9EA-1795-EA5C-0F0D43C82854}"/>
              </a:ext>
            </a:extLst>
          </p:cNvPr>
          <p:cNvSpPr txBox="1"/>
          <p:nvPr/>
        </p:nvSpPr>
        <p:spPr>
          <a:xfrm>
            <a:off x="8687622" y="135422"/>
            <a:ext cx="3388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1: Single Frame Vehicle Localization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7162229D-4D3B-9831-BF06-24477B3D45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1-precooked">
            <a:hlinkClick r:id="" action="ppaction://media"/>
            <a:extLst>
              <a:ext uri="{FF2B5EF4-FFF2-40B4-BE49-F238E27FC236}">
                <a16:creationId xmlns:a16="http://schemas.microsoft.com/office/drawing/2014/main" id="{A4BAD2E9-6909-F276-101D-DF72FEA4F0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3134" y="1749077"/>
            <a:ext cx="8185731" cy="4604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7BD35-B9A9-D0A7-4F70-1F4989E67A11}"/>
              </a:ext>
            </a:extLst>
          </p:cNvPr>
          <p:cNvSpPr txBox="1"/>
          <p:nvPr/>
        </p:nvSpPr>
        <p:spPr>
          <a:xfrm>
            <a:off x="1137726" y="1116878"/>
            <a:ext cx="414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1 &gt;&gt; </a:t>
            </a:r>
            <a:r>
              <a:rPr lang="en-US" sz="2400" b="1" dirty="0">
                <a:latin typeface="Aptos Narrow" panose="020B0004020202020204" pitchFamily="34" charset="0"/>
              </a:rPr>
              <a:t>Small Demonstration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FC4A2-F5AD-E1EF-7D8E-635562B5744D}"/>
              </a:ext>
            </a:extLst>
          </p:cNvPr>
          <p:cNvSpPr txBox="1"/>
          <p:nvPr/>
        </p:nvSpPr>
        <p:spPr>
          <a:xfrm>
            <a:off x="7914969" y="1055322"/>
            <a:ext cx="3883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This and other videos can be found in the README.md file in the </a:t>
            </a:r>
            <a:r>
              <a:rPr lang="en-US" sz="1600" dirty="0">
                <a:latin typeface="Aptos Narrow" panose="020B0004020202020204" pitchFamily="34" charset="0"/>
                <a:hlinkClick r:id="rId6"/>
              </a:rPr>
              <a:t>GitHub repository</a:t>
            </a:r>
            <a:r>
              <a:rPr lang="en-US" sz="1600" dirty="0">
                <a:latin typeface="Aptos Narrow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74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F8860-FDB5-9726-1D20-1FE060BB5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FAE4A904-47B5-25FF-3325-24092D7B64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29A38-E222-0ACF-2983-4FB663B88E40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945997-17D8-F09B-CBF4-56D683621806}"/>
                  </a:ext>
                </a:extLst>
              </p:cNvPr>
              <p:cNvSpPr txBox="1"/>
              <p:nvPr/>
            </p:nvSpPr>
            <p:spPr>
              <a:xfrm>
                <a:off x="1137727" y="1726478"/>
                <a:ext cx="513505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Estimate the vehicle’s position relative to a fixed camera using three video frames to visualize its trajectory. </a:t>
                </a: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Only two features can be used: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Narrow" panose="020B0004020202020204" pitchFamily="34" charset="0"/>
                  </a:rPr>
                  <a:t>two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symmetric points</a:t>
                </a:r>
                <a:r>
                  <a:rPr lang="en-US" sz="1600" dirty="0">
                    <a:latin typeface="Aptos Narrow" panose="020B0004020202020204" pitchFamily="34" charset="0"/>
                  </a:rPr>
                  <a:t> belonging to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taillights </a:t>
                </a:r>
                <a:r>
                  <a:rPr lang="en-US" sz="1600" dirty="0"/>
                  <a:t>—</a:t>
                </a:r>
                <a:r>
                  <a:rPr lang="en-US" sz="1600" dirty="0">
                    <a:latin typeface="Aptos Narrow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(left)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(right)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The known parameter of the car is the distance between the taillights (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pos m:val="top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e>
                    </m:ba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945997-17D8-F09B-CBF4-56D683621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26478"/>
                <a:ext cx="5135057" cy="2062103"/>
              </a:xfrm>
              <a:prstGeom prst="rect">
                <a:avLst/>
              </a:prstGeom>
              <a:blipFill>
                <a:blip r:embed="rId3"/>
                <a:stretch>
                  <a:fillRect l="-713" t="-888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3825B0-2095-2291-30CD-2773C794DCA2}"/>
              </a:ext>
            </a:extLst>
          </p:cNvPr>
          <p:cNvSpPr txBox="1"/>
          <p:nvPr/>
        </p:nvSpPr>
        <p:spPr>
          <a:xfrm>
            <a:off x="1137726" y="1116878"/>
            <a:ext cx="2665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Objective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58CDA-0BA2-2E89-39C2-9D14DB1B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186" y="2276856"/>
            <a:ext cx="4713572" cy="35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2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C01A2-CFF6-50B5-F8FD-1908DF60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litecnico di Milano Logo PNG Transparent &amp; SVG Vector - Freebie Supply">
            <a:extLst>
              <a:ext uri="{FF2B5EF4-FFF2-40B4-BE49-F238E27FC236}">
                <a16:creationId xmlns:a16="http://schemas.microsoft.com/office/drawing/2014/main" id="{836AAF2A-5386-FD5A-56C3-CC2BC1D3FC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34" y="5814274"/>
            <a:ext cx="1374648" cy="13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345814-16A8-8C05-BDEF-9C6304F36DE6}"/>
              </a:ext>
            </a:extLst>
          </p:cNvPr>
          <p:cNvSpPr txBox="1"/>
          <p:nvPr/>
        </p:nvSpPr>
        <p:spPr>
          <a:xfrm>
            <a:off x="8660190" y="135422"/>
            <a:ext cx="3414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Point 2: Multi-Frame Trajectory Estimation</a:t>
            </a:r>
            <a:endParaRPr lang="en-US" sz="1400" dirty="0">
              <a:latin typeface="Aptos Narrow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4669C-43BD-2F67-F313-6B80BE6525A3}"/>
              </a:ext>
            </a:extLst>
          </p:cNvPr>
          <p:cNvSpPr txBox="1"/>
          <p:nvPr/>
        </p:nvSpPr>
        <p:spPr>
          <a:xfrm>
            <a:off x="1137726" y="1116878"/>
            <a:ext cx="2412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Narrow" panose="020B0004020202020204" pitchFamily="34" charset="0"/>
              </a:rPr>
              <a:t>Point 2 &gt;&gt; </a:t>
            </a:r>
            <a:r>
              <a:rPr lang="en-US" sz="2400" b="1" dirty="0">
                <a:latin typeface="Aptos Narrow" panose="020B0004020202020204" pitchFamily="34" charset="0"/>
              </a:rPr>
              <a:t>Method</a:t>
            </a:r>
            <a:endParaRPr lang="en-US" sz="1600" b="1" dirty="0">
              <a:latin typeface="Aptos Narrow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A18B9D-55AE-C6BB-DFEB-36F1097316F7}"/>
                  </a:ext>
                </a:extLst>
              </p:cNvPr>
              <p:cNvSpPr txBox="1"/>
              <p:nvPr/>
            </p:nvSpPr>
            <p:spPr>
              <a:xfrm>
                <a:off x="1137727" y="1717334"/>
                <a:ext cx="954570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The algorithm uses the assumption that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feature points</a:t>
                </a:r>
                <a:r>
                  <a:rPr lang="en-US" sz="1600" dirty="0">
                    <a:latin typeface="Aptos Narrow" panose="020B0004020202020204" pitchFamily="34" charset="0"/>
                  </a:rPr>
                  <a:t> of the three frames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all belong to the same plane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, which can be defined through its normal vector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. To estimate this vector, we use a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minimization problem</a:t>
                </a:r>
                <a:r>
                  <a:rPr lang="en-US" sz="1600" dirty="0">
                    <a:latin typeface="Aptos Narrow" panose="020B0004020202020204" pitchFamily="34" charset="0"/>
                  </a:rPr>
                  <a:t>, defined as follows: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A18B9D-55AE-C6BB-DFEB-36F10973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1717334"/>
                <a:ext cx="9545707" cy="830997"/>
              </a:xfrm>
              <a:prstGeom prst="rect">
                <a:avLst/>
              </a:prstGeom>
              <a:blipFill>
                <a:blip r:embed="rId3"/>
                <a:stretch>
                  <a:fillRect l="-38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B2946-6843-DF7C-6B1C-7505A6AF6799}"/>
                  </a:ext>
                </a:extLst>
              </p:cNvPr>
              <p:cNvSpPr txBox="1"/>
              <p:nvPr/>
            </p:nvSpPr>
            <p:spPr>
              <a:xfrm>
                <a:off x="4021931" y="3436971"/>
                <a:ext cx="11958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B2946-6843-DF7C-6B1C-7505A6AF6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931" y="3436971"/>
                <a:ext cx="1195898" cy="338554"/>
              </a:xfrm>
              <a:prstGeom prst="rect">
                <a:avLst/>
              </a:prstGeom>
              <a:blipFill>
                <a:blip r:embed="rId4"/>
                <a:stretch>
                  <a:fillRect t="-110909" r="-204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CBA9D-45F0-125E-F72F-EC956528ACDE}"/>
                  </a:ext>
                </a:extLst>
              </p:cNvPr>
              <p:cNvSpPr txBox="1"/>
              <p:nvPr/>
            </p:nvSpPr>
            <p:spPr>
              <a:xfrm>
                <a:off x="3983830" y="2519202"/>
                <a:ext cx="4417219" cy="871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b="0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CBA9D-45F0-125E-F72F-EC956528A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830" y="2519202"/>
                <a:ext cx="4417219" cy="871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2E7F09-8312-BC7B-9A11-711DA6C6D31E}"/>
                  </a:ext>
                </a:extLst>
              </p:cNvPr>
              <p:cNvSpPr txBox="1"/>
              <p:nvPr/>
            </p:nvSpPr>
            <p:spPr>
              <a:xfrm>
                <a:off x="1137727" y="3894629"/>
                <a:ext cx="9545707" cy="2606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ptos Narrow" panose="020B0004020202020204" pitchFamily="34" charset="0"/>
                  </a:rPr>
                  <a:t>The error function imposes that in each frame the segment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is long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and that the normal vector to the plane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is sufficiently close to the y-axis of the camera frame. This last condition ensures that the estimated plane is horizontal, like the road, and it is weighted by the coefficient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.</a:t>
                </a: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To compute the 3D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, we use the </a:t>
                </a:r>
                <a:r>
                  <a:rPr lang="en-US" sz="1600" b="1" dirty="0">
                    <a:latin typeface="Aptos Narrow" panose="020B0004020202020204" pitchFamily="34" charset="0"/>
                  </a:rPr>
                  <a:t>back-projection</a:t>
                </a:r>
                <a:r>
                  <a:rPr lang="en-US" sz="1600" dirty="0">
                    <a:latin typeface="Aptos Narrow" panose="020B0004020202020204" pitchFamily="34" charset="0"/>
                  </a:rPr>
                  <a:t> of the feature points, as for point 1, and then intersect these rays with the plane: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        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dirty="0">
                  <a:latin typeface="Aptos Narrow" panose="020B0004020202020204" pitchFamily="34" charset="0"/>
                </a:endParaRPr>
              </a:p>
              <a:p>
                <a:endParaRPr lang="en-US" sz="1600" dirty="0">
                  <a:latin typeface="Aptos Narrow" panose="020B0004020202020204" pitchFamily="34" charset="0"/>
                </a:endParaRPr>
              </a:p>
              <a:p>
                <a:r>
                  <a:rPr lang="en-US" sz="1600" dirty="0">
                    <a:latin typeface="Aptos Narrow" panose="020B0004020202020204" pitchFamily="34" charset="0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is the calibration matrix of the camera,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sz="1600" dirty="0">
                    <a:latin typeface="Aptos Narrow" panose="020B0004020202020204" pitchFamily="34" charset="0"/>
                  </a:rPr>
                  <a:t> are the image points.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2E7F09-8312-BC7B-9A11-711DA6C6D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27" y="3894629"/>
                <a:ext cx="9545707" cy="2606419"/>
              </a:xfrm>
              <a:prstGeom prst="rect">
                <a:avLst/>
              </a:prstGeom>
              <a:blipFill>
                <a:blip r:embed="rId6"/>
                <a:stretch>
                  <a:fillRect l="-383" t="-703" r="-447" b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06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Microsoft Office PowerPoint</Application>
  <PresentationFormat>Widescreen</PresentationFormat>
  <Paragraphs>92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Aptos Narrow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Masiero</dc:creator>
  <cp:lastModifiedBy>Luca Masiero</cp:lastModifiedBy>
  <cp:revision>12</cp:revision>
  <dcterms:created xsi:type="dcterms:W3CDTF">2025-07-07T13:03:27Z</dcterms:created>
  <dcterms:modified xsi:type="dcterms:W3CDTF">2025-07-08T20:26:40Z</dcterms:modified>
</cp:coreProperties>
</file>